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305" r:id="rId4"/>
    <p:sldId id="262" r:id="rId5"/>
    <p:sldId id="310" r:id="rId6"/>
    <p:sldId id="312" r:id="rId7"/>
    <p:sldId id="313" r:id="rId8"/>
    <p:sldId id="314" r:id="rId9"/>
    <p:sldId id="315" r:id="rId10"/>
    <p:sldId id="316" r:id="rId11"/>
    <p:sldId id="309" r:id="rId12"/>
    <p:sldId id="322" r:id="rId13"/>
    <p:sldId id="318" r:id="rId14"/>
    <p:sldId id="319" r:id="rId15"/>
    <p:sldId id="321" r:id="rId16"/>
    <p:sldId id="323" r:id="rId17"/>
    <p:sldId id="303" r:id="rId18"/>
  </p:sldIdLst>
  <p:sldSz cx="9144000" cy="5143500" type="screen16x9"/>
  <p:notesSz cx="6858000" cy="9144000"/>
  <p:embeddedFontLst>
    <p:embeddedFont>
      <p:font typeface="Source Code Pro" panose="020B0604020202020204" charset="0"/>
      <p:regular r:id="rId20"/>
      <p:bold r:id="rId21"/>
      <p:italic r:id="rId22"/>
      <p:boldItalic r:id="rId23"/>
    </p:embeddedFont>
    <p:embeddedFont>
      <p:font typeface="Quantic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E856EF-9DDB-48D5-8FDA-8525F892AFB5}">
  <a:tblStyle styleId="{DAE856EF-9DDB-48D5-8FDA-8525F892AF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8E3490-3654-4DE4-9630-7C691BD444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209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35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91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80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23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275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72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23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86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60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a30a77ac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a30a77ac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40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81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49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94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15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53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1541d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d1541d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8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84" name="Google Shape;184;p2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87" name="Google Shape;187;p22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0" name="Google Shape;190;p22"/>
          <p:cNvGrpSpPr/>
          <p:nvPr/>
        </p:nvGrpSpPr>
        <p:grpSpPr>
          <a:xfrm>
            <a:off x="11575" y="0"/>
            <a:ext cx="9132325" cy="414900"/>
            <a:chOff x="11575" y="0"/>
            <a:chExt cx="9132325" cy="414900"/>
          </a:xfrm>
        </p:grpSpPr>
        <p:sp>
          <p:nvSpPr>
            <p:cNvPr id="191" name="Google Shape;191;p22"/>
            <p:cNvSpPr/>
            <p:nvPr/>
          </p:nvSpPr>
          <p:spPr>
            <a:xfrm>
              <a:off x="11575" y="0"/>
              <a:ext cx="3048600" cy="41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059300" y="0"/>
              <a:ext cx="6084600" cy="41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95" name="Google Shape;195;p2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2" name="Google Shape;22;p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238200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2" name="Google Shape;52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8" name="Google Shape;58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65" name="Google Shape;65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10" name="Google Shape;110;p1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0000" y="1448625"/>
            <a:ext cx="2257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720176" y="1807975"/>
            <a:ext cx="22572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 idx="2"/>
          </p:nvPr>
        </p:nvSpPr>
        <p:spPr>
          <a:xfrm>
            <a:off x="3491775" y="1448625"/>
            <a:ext cx="22575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>
            <a:off x="3491950" y="1807325"/>
            <a:ext cx="22575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 idx="4"/>
          </p:nvPr>
        </p:nvSpPr>
        <p:spPr>
          <a:xfrm>
            <a:off x="6162250" y="1448625"/>
            <a:ext cx="22575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6162250" y="1808000"/>
            <a:ext cx="22575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idx="6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36" name="Google Shape;136;p1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724350" y="953007"/>
            <a:ext cx="25632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724350" y="1650487"/>
            <a:ext cx="2563200" cy="10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 idx="2"/>
          </p:nvPr>
        </p:nvSpPr>
        <p:spPr>
          <a:xfrm>
            <a:off x="3290800" y="961215"/>
            <a:ext cx="25632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3"/>
          </p:nvPr>
        </p:nvSpPr>
        <p:spPr>
          <a:xfrm>
            <a:off x="3290800" y="1650487"/>
            <a:ext cx="2563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 idx="4"/>
          </p:nvPr>
        </p:nvSpPr>
        <p:spPr>
          <a:xfrm>
            <a:off x="724350" y="2741296"/>
            <a:ext cx="25632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5"/>
          </p:nvPr>
        </p:nvSpPr>
        <p:spPr>
          <a:xfrm>
            <a:off x="724350" y="3436046"/>
            <a:ext cx="2563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 idx="6"/>
          </p:nvPr>
        </p:nvSpPr>
        <p:spPr>
          <a:xfrm>
            <a:off x="3290793" y="2741302"/>
            <a:ext cx="25632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7"/>
          </p:nvPr>
        </p:nvSpPr>
        <p:spPr>
          <a:xfrm>
            <a:off x="3290793" y="3436048"/>
            <a:ext cx="2563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 idx="8"/>
          </p:nvPr>
        </p:nvSpPr>
        <p:spPr>
          <a:xfrm>
            <a:off x="5852375" y="961215"/>
            <a:ext cx="25632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9"/>
          </p:nvPr>
        </p:nvSpPr>
        <p:spPr>
          <a:xfrm>
            <a:off x="5852377" y="1650487"/>
            <a:ext cx="2563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13"/>
          </p:nvPr>
        </p:nvSpPr>
        <p:spPr>
          <a:xfrm>
            <a:off x="5852375" y="2741298"/>
            <a:ext cx="25632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14"/>
          </p:nvPr>
        </p:nvSpPr>
        <p:spPr>
          <a:xfrm>
            <a:off x="5852378" y="3436047"/>
            <a:ext cx="2563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15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62" r:id="rId8"/>
    <p:sldLayoutId id="2147483664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7"/>
          <p:cNvGrpSpPr/>
          <p:nvPr/>
        </p:nvGrpSpPr>
        <p:grpSpPr>
          <a:xfrm>
            <a:off x="271311" y="625954"/>
            <a:ext cx="6578100" cy="3438300"/>
            <a:chOff x="772525" y="726625"/>
            <a:chExt cx="6578100" cy="3438300"/>
          </a:xfrm>
        </p:grpSpPr>
        <p:sp>
          <p:nvSpPr>
            <p:cNvPr id="209" name="Google Shape;209;p2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 smtClean="0">
                  <a:solidFill>
                    <a:schemeClr val="tx1"/>
                  </a:solidFill>
                </a:rPr>
                <a:t>  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>
                <a:solidFill>
                  <a:schemeClr val="tx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 smtClean="0">
                <a:solidFill>
                  <a:schemeClr val="tx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>
                <a:solidFill>
                  <a:schemeClr val="tx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 smtClean="0">
                <a:solidFill>
                  <a:schemeClr val="tx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 smtClean="0">
                  <a:solidFill>
                    <a:schemeClr val="tx1"/>
                  </a:solidFill>
                </a:rPr>
                <a:t>   Présenter par : Equipe-5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27"/>
          <p:cNvGrpSpPr/>
          <p:nvPr/>
        </p:nvGrpSpPr>
        <p:grpSpPr>
          <a:xfrm>
            <a:off x="4924175" y="3441525"/>
            <a:ext cx="3447300" cy="962400"/>
            <a:chOff x="4924175" y="3441525"/>
            <a:chExt cx="3447300" cy="962400"/>
          </a:xfrm>
        </p:grpSpPr>
        <p:sp>
          <p:nvSpPr>
            <p:cNvPr id="212" name="Google Shape;212;p27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27"/>
          <p:cNvGrpSpPr/>
          <p:nvPr/>
        </p:nvGrpSpPr>
        <p:grpSpPr>
          <a:xfrm>
            <a:off x="6849418" y="1309976"/>
            <a:ext cx="1864833" cy="1637043"/>
            <a:chOff x="1054812" y="1029590"/>
            <a:chExt cx="3436214" cy="3912627"/>
          </a:xfrm>
        </p:grpSpPr>
        <p:sp>
          <p:nvSpPr>
            <p:cNvPr id="215" name="Google Shape;215;p27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7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4290579" y="1309976"/>
            <a:ext cx="702900" cy="74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7198457" y="187360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20" name="Google Shape;220;p27"/>
          <p:cNvSpPr txBox="1">
            <a:spLocks noGrp="1"/>
          </p:cNvSpPr>
          <p:nvPr>
            <p:ph type="ctrTitle"/>
          </p:nvPr>
        </p:nvSpPr>
        <p:spPr>
          <a:xfrm>
            <a:off x="1789400" y="1309976"/>
            <a:ext cx="4148400" cy="11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ProfAssist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7" y="627351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Marché cible :</a:t>
            </a:r>
            <a:endParaRPr b="1" dirty="0"/>
          </a:p>
        </p:txBody>
      </p:sp>
      <p:sp>
        <p:nvSpPr>
          <p:cNvPr id="2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646267" y="1124260"/>
            <a:ext cx="7593493" cy="259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r>
              <a:rPr lang="fr-FR" sz="1300" b="1" dirty="0"/>
              <a:t>Notre </a:t>
            </a:r>
            <a:r>
              <a:rPr lang="fr-FR" sz="1300" b="1" dirty="0" smtClean="0"/>
              <a:t>marché cible sont l</a:t>
            </a:r>
            <a:r>
              <a:rPr lang="fr-FR" sz="1300" b="1" dirty="0" smtClean="0"/>
              <a:t>es écoles marocaines et </a:t>
            </a:r>
            <a:r>
              <a:rPr lang="fr-FR" sz="1300" b="1" dirty="0"/>
              <a:t>les </a:t>
            </a:r>
            <a:r>
              <a:rPr lang="fr-FR" sz="1300" b="1" dirty="0" smtClean="0"/>
              <a:t>institutes de </a:t>
            </a:r>
            <a:r>
              <a:rPr lang="fr-FR" sz="1300" b="1" dirty="0" smtClean="0"/>
              <a:t>formation:</a:t>
            </a:r>
            <a:endParaRPr lang="fr-FR" sz="13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1621169"/>
            <a:ext cx="245872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69" name="Google Shape;269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Financial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76" name="Google Shape;276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7" y="627351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smtClean="0"/>
              <a:t>Financial</a:t>
            </a:r>
            <a:r>
              <a:rPr lang="fr-FR" b="1" dirty="0"/>
              <a:t>:</a:t>
            </a:r>
            <a:endParaRPr b="1" dirty="0"/>
          </a:p>
        </p:txBody>
      </p:sp>
      <p:sp>
        <p:nvSpPr>
          <p:cNvPr id="2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646267" y="1124260"/>
            <a:ext cx="7593493" cy="259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sz="1300" b="1" dirty="0" smtClean="0"/>
          </a:p>
          <a:p>
            <a:r>
              <a:rPr lang="fr-FR" sz="15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*Le </a:t>
            </a:r>
            <a:r>
              <a:rPr lang="fr-FR" sz="15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coût total du projet pour la première année </a:t>
            </a:r>
            <a:r>
              <a:rPr lang="fr-FR" sz="15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100 </a:t>
            </a:r>
            <a:r>
              <a:rPr lang="fr-FR" sz="15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 </a:t>
            </a:r>
            <a:r>
              <a:rPr lang="fr-FR" sz="15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</a:t>
            </a:r>
            <a:r>
              <a:rPr lang="fr-FR" sz="1500" b="1" dirty="0" smtClean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20" y="2856816"/>
            <a:ext cx="1666240" cy="1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7" y="627351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smtClean="0"/>
              <a:t>Source de revenus:</a:t>
            </a:r>
            <a:endParaRPr b="1" dirty="0"/>
          </a:p>
        </p:txBody>
      </p:sp>
      <p:sp>
        <p:nvSpPr>
          <p:cNvPr id="2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646267" y="1124260"/>
            <a:ext cx="7593493" cy="259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O</a:t>
            </a:r>
            <a:r>
              <a:rPr lang="en" dirty="0" smtClean="0"/>
              <a:t>n va generer notre revenue avec une insctription </a:t>
            </a:r>
            <a:r>
              <a:rPr lang="fr-FR" dirty="0"/>
              <a:t>trimestrielle</a:t>
            </a:r>
            <a:r>
              <a:rPr lang="en" dirty="0" smtClean="0"/>
              <a:t> de 200 DH</a:t>
            </a:r>
          </a:p>
          <a:p>
            <a:pPr marL="0" lvl="0" indent="0"/>
            <a:endParaRPr lang="en" dirty="0" smtClean="0"/>
          </a:p>
          <a:p>
            <a:pPr marL="0" lvl="0" indent="0"/>
            <a:endParaRPr lang="en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1748445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2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69" name="Google Shape;269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 smtClean="0"/>
              <a:t>Time </a:t>
            </a:r>
            <a:r>
              <a:rPr lang="fr-FR" sz="3200" dirty="0"/>
              <a:t>line</a:t>
            </a:r>
            <a:endParaRPr lang="fr-FR" sz="3200"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76" name="Google Shape;276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6" y="496723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/>
              <a:t>Time </a:t>
            </a:r>
            <a:r>
              <a:rPr lang="fr-FR" sz="2400" dirty="0" smtClean="0"/>
              <a:t>line </a:t>
            </a:r>
            <a:r>
              <a:rPr lang="fr-FR" b="1" dirty="0" smtClean="0"/>
              <a:t>:</a:t>
            </a:r>
            <a:endParaRPr dirty="0"/>
          </a:p>
        </p:txBody>
      </p:sp>
      <p:sp>
        <p:nvSpPr>
          <p:cNvPr id="2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473547" y="1261885"/>
            <a:ext cx="4413414" cy="3385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300" dirty="0"/>
              <a:t>Phase </a:t>
            </a:r>
            <a:r>
              <a:rPr lang="fr-FR" sz="1300" dirty="0" smtClean="0"/>
              <a:t>1 </a:t>
            </a:r>
            <a:r>
              <a:rPr lang="fr-FR" sz="1300" dirty="0"/>
              <a:t>: Test et Optimisation (2 mois)</a:t>
            </a:r>
          </a:p>
          <a:p>
            <a:pPr marL="0" lvl="0" indent="0"/>
            <a:endParaRPr lang="fr-FR" sz="1300" dirty="0"/>
          </a:p>
          <a:p>
            <a:pPr marL="0" lvl="0" indent="0"/>
            <a:r>
              <a:rPr lang="fr-FR" sz="1300" dirty="0"/>
              <a:t>Phase </a:t>
            </a:r>
            <a:r>
              <a:rPr lang="fr-FR" sz="1300" dirty="0" smtClean="0"/>
              <a:t>2 </a:t>
            </a:r>
            <a:r>
              <a:rPr lang="fr-FR" sz="1300" dirty="0"/>
              <a:t>: Feedback des Utilisateurs et Itérations et lancement d'une version bêta (1 mois)</a:t>
            </a:r>
          </a:p>
          <a:p>
            <a:pPr marL="0" lvl="0" indent="0"/>
            <a:endParaRPr lang="fr-FR" sz="1300" dirty="0"/>
          </a:p>
          <a:p>
            <a:pPr marL="0" lvl="0" indent="0"/>
            <a:r>
              <a:rPr lang="fr-FR" sz="1300" dirty="0"/>
              <a:t>Phase </a:t>
            </a:r>
            <a:r>
              <a:rPr lang="fr-FR" sz="1300" dirty="0" smtClean="0"/>
              <a:t>3 </a:t>
            </a:r>
            <a:r>
              <a:rPr lang="fr-FR" sz="1300" dirty="0"/>
              <a:t>: Déploiement et Lancement (1 mois)</a:t>
            </a:r>
          </a:p>
          <a:p>
            <a:pPr marL="0" lvl="0" indent="0"/>
            <a:endParaRPr lang="fr-FR" sz="1300" dirty="0"/>
          </a:p>
          <a:p>
            <a:pPr marL="0" lvl="0" indent="0"/>
            <a:r>
              <a:rPr lang="fr-FR" sz="1300" dirty="0"/>
              <a:t>Phase </a:t>
            </a:r>
            <a:r>
              <a:rPr lang="fr-FR" sz="1300" dirty="0" smtClean="0"/>
              <a:t>4 </a:t>
            </a:r>
            <a:r>
              <a:rPr lang="fr-FR" sz="1300" dirty="0"/>
              <a:t>: Support Post-Lancement et Maintenance</a:t>
            </a:r>
            <a:endParaRPr lang="fr-FR" sz="13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0" y="1383030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3-07-23_07-00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7" y="627351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smtClean="0"/>
              <a:t>Financial</a:t>
            </a:r>
            <a:r>
              <a:rPr lang="fr-FR" b="1" dirty="0"/>
              <a:t>:</a:t>
            </a:r>
            <a:endParaRPr b="1" dirty="0"/>
          </a:p>
        </p:txBody>
      </p:sp>
      <p:sp>
        <p:nvSpPr>
          <p:cNvPr id="2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646267" y="1124260"/>
            <a:ext cx="7593493" cy="259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sz="1300" b="1" dirty="0" smtClean="0"/>
          </a:p>
          <a:p>
            <a:r>
              <a:rPr lang="fr-FR" sz="1300" b="1" dirty="0" smtClean="0"/>
              <a:t>*Coûts </a:t>
            </a:r>
            <a:r>
              <a:rPr lang="fr-FR" sz="1300" b="1" dirty="0"/>
              <a:t>d'hébergement et de serveurs : 2 </a:t>
            </a:r>
            <a:r>
              <a:rPr lang="fr-FR" sz="1300" b="1" dirty="0" smtClean="0"/>
              <a:t>0000 </a:t>
            </a:r>
            <a:r>
              <a:rPr lang="fr-FR" sz="1300" b="1" dirty="0"/>
              <a:t>DH par an </a:t>
            </a:r>
            <a:endParaRPr lang="fr-FR" sz="1300" b="1" dirty="0" smtClean="0"/>
          </a:p>
          <a:p>
            <a:r>
              <a:rPr lang="fr-FR" sz="1300" b="1" dirty="0" smtClean="0"/>
              <a:t>*Coûts </a:t>
            </a:r>
            <a:r>
              <a:rPr lang="fr-FR" sz="1300" b="1" dirty="0"/>
              <a:t>de maintenance et de support : 3 </a:t>
            </a:r>
            <a:r>
              <a:rPr lang="fr-FR" sz="1300" b="1" dirty="0" smtClean="0"/>
              <a:t>0000 </a:t>
            </a:r>
            <a:r>
              <a:rPr lang="fr-FR" sz="1300" b="1" dirty="0"/>
              <a:t>DH par an </a:t>
            </a:r>
            <a:endParaRPr lang="fr-FR" sz="1300" b="1" dirty="0" smtClean="0"/>
          </a:p>
          <a:p>
            <a:r>
              <a:rPr lang="fr-FR" sz="1300" b="1" dirty="0" smtClean="0"/>
              <a:t>*Coûts </a:t>
            </a:r>
            <a:r>
              <a:rPr lang="fr-FR" sz="1300" b="1" dirty="0"/>
              <a:t>de marketing et de promotion : 5 </a:t>
            </a:r>
            <a:r>
              <a:rPr lang="fr-FR" sz="1300" b="1" dirty="0" smtClean="0"/>
              <a:t>0000 </a:t>
            </a:r>
            <a:r>
              <a:rPr lang="fr-FR" sz="1300" b="1" dirty="0"/>
              <a:t>DH </a:t>
            </a:r>
            <a:endParaRPr lang="fr-FR" sz="1300" b="1" dirty="0" smtClean="0"/>
          </a:p>
          <a:p>
            <a:r>
              <a:rPr lang="fr-FR" sz="15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*Le </a:t>
            </a:r>
            <a:r>
              <a:rPr lang="fr-FR" sz="15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coût total du projet pour la première année </a:t>
            </a:r>
            <a:r>
              <a:rPr lang="fr-FR" sz="15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100 </a:t>
            </a:r>
            <a:r>
              <a:rPr lang="fr-FR" sz="15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 </a:t>
            </a:r>
            <a:r>
              <a:rPr lang="fr-FR" sz="15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</a:t>
            </a:r>
            <a:r>
              <a:rPr lang="fr-FR" sz="1500" b="1" dirty="0" smtClean="0"/>
              <a:t> </a:t>
            </a:r>
          </a:p>
          <a:p>
            <a:r>
              <a:rPr lang="fr-FR" sz="1300" b="1" dirty="0" smtClean="0"/>
              <a:t>*le </a:t>
            </a:r>
            <a:r>
              <a:rPr lang="fr-FR" sz="1300" b="1" dirty="0"/>
              <a:t>développement, l'hébergement, la maintenance et </a:t>
            </a:r>
            <a:r>
              <a:rPr lang="fr-FR" sz="1300" b="1" dirty="0" smtClean="0"/>
              <a:t>le marketing</a:t>
            </a:r>
          </a:p>
          <a:p>
            <a:r>
              <a:rPr lang="fr-FR" sz="1300" b="1" dirty="0" smtClean="0"/>
              <a:t>*initial</a:t>
            </a:r>
            <a:r>
              <a:rPr lang="fr-FR" sz="1300" b="1" dirty="0"/>
              <a:t>. Les coûts pour les années suivantes seraient d'environ 5 </a:t>
            </a:r>
            <a:r>
              <a:rPr lang="fr-FR" sz="1300" b="1" dirty="0" smtClean="0"/>
              <a:t>0000DH </a:t>
            </a:r>
            <a:endParaRPr lang="fr-FR" sz="13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20" y="2856816"/>
            <a:ext cx="1666240" cy="1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6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/>
              <a:t> </a:t>
            </a:r>
            <a:r>
              <a:rPr lang="en" dirty="0" smtClean="0"/>
              <a:t>Meet  </a:t>
            </a:r>
            <a:r>
              <a:rPr lang="fr-FR" dirty="0" smtClean="0"/>
              <a:t>Equipe-5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" y="1931605"/>
            <a:ext cx="1498935" cy="14989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05" y="1931605"/>
            <a:ext cx="1438987" cy="14989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76" y="1914231"/>
            <a:ext cx="1516309" cy="15163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36" y="1931605"/>
            <a:ext cx="1474627" cy="149893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31898" y="3678226"/>
            <a:ext cx="155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FAHMAOUI Mohamed Amine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814316" y="3678226"/>
            <a:ext cx="155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BENABDELLAH </a:t>
            </a:r>
            <a:r>
              <a:rPr lang="fr-FR" dirty="0" err="1" smtClean="0">
                <a:solidFill>
                  <a:schemeClr val="tx1"/>
                </a:solidFill>
              </a:rPr>
              <a:t>Ilyas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894655" y="3678226"/>
            <a:ext cx="142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ELATTAOUI </a:t>
            </a:r>
            <a:r>
              <a:rPr lang="fr-FR" dirty="0" err="1" smtClean="0">
                <a:solidFill>
                  <a:schemeClr val="tx1"/>
                </a:solidFill>
              </a:rPr>
              <a:t>Achraf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872289" y="3678226"/>
            <a:ext cx="155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AARABA </a:t>
            </a:r>
            <a:r>
              <a:rPr lang="fr-FR" dirty="0" err="1" smtClean="0">
                <a:solidFill>
                  <a:schemeClr val="tx1"/>
                </a:solidFill>
              </a:rPr>
              <a:t>Haytam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69" name="Google Shape;269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600" dirty="0" smtClean="0"/>
              <a:t>Problématiques </a:t>
            </a:r>
            <a:r>
              <a:rPr lang="fr-FR" sz="3600" dirty="0"/>
              <a:t>&amp; solutions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276" name="Google Shape;276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741680" y="715896"/>
            <a:ext cx="290322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b="1" dirty="0" smtClean="0"/>
              <a:t>Problématiques: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1"/>
          </p:nvPr>
        </p:nvSpPr>
        <p:spPr>
          <a:xfrm>
            <a:off x="486858" y="1249287"/>
            <a:ext cx="3566982" cy="234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smtClean="0"/>
              <a:t>-Perte </a:t>
            </a:r>
            <a:r>
              <a:rPr lang="fr-FR" b="1" dirty="0"/>
              <a:t>de temps et d'efficacité </a:t>
            </a:r>
            <a:endParaRPr lang="fr-FR" b="1" dirty="0" smtClean="0"/>
          </a:p>
        </p:txBody>
      </p:sp>
      <p:sp>
        <p:nvSpPr>
          <p:cNvPr id="302" name="Google Shape;302;p33"/>
          <p:cNvSpPr txBox="1"/>
          <p:nvPr/>
        </p:nvSpPr>
        <p:spPr>
          <a:xfrm>
            <a:off x="71559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4568027" y="621287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b="1" dirty="0" smtClean="0"/>
              <a:t>Solutions:</a:t>
            </a:r>
            <a:endParaRPr dirty="0"/>
          </a:p>
        </p:txBody>
      </p:sp>
      <p:sp>
        <p:nvSpPr>
          <p:cNvPr id="6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4349840" y="1124260"/>
            <a:ext cx="4074160" cy="259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r>
              <a:rPr lang="fr-FR" b="1" dirty="0" smtClean="0"/>
              <a:t>-ProfAssist</a:t>
            </a:r>
            <a:r>
              <a:rPr lang="fr-FR" b="1" dirty="0"/>
              <a:t>, l'IA pour créer des tests :</a:t>
            </a:r>
            <a:r>
              <a:rPr lang="fr-FR" dirty="0"/>
              <a:t> ProfAssist offre une interface conviviale pour créer facilement des tests sur mesure, en fournissant des options variées pour les questions et les formats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04" y="1697990"/>
            <a:ext cx="2305050" cy="23050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14" y="2824590"/>
            <a:ext cx="1541597" cy="1541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69" name="Google Shape;269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/>
              <a:t>Proposition de la valeur unique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76" name="Google Shape;276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7" y="627351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2400" dirty="0"/>
              <a:t>Proposition de la valeur unique</a:t>
            </a:r>
            <a:r>
              <a:rPr lang="fr-FR" b="1" dirty="0" smtClean="0"/>
              <a:t>:</a:t>
            </a:r>
            <a:endParaRPr b="1" dirty="0"/>
          </a:p>
        </p:txBody>
      </p:sp>
      <p:sp>
        <p:nvSpPr>
          <p:cNvPr id="2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1103467" y="1545110"/>
            <a:ext cx="7219309" cy="1913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600" dirty="0" smtClean="0"/>
              <a:t>transformer </a:t>
            </a:r>
            <a:r>
              <a:rPr lang="fr-FR" sz="1600" dirty="0"/>
              <a:t>le processus </a:t>
            </a:r>
            <a:r>
              <a:rPr lang="fr-FR" sz="1600" dirty="0" smtClean="0"/>
              <a:t>d'évaluation</a:t>
            </a:r>
          </a:p>
          <a:p>
            <a:pPr marL="0" lvl="0" indent="0"/>
            <a:r>
              <a:rPr lang="fr-FR" sz="1600" dirty="0" smtClean="0"/>
              <a:t>Automatisée</a:t>
            </a:r>
          </a:p>
          <a:p>
            <a:pPr marL="0" lvl="0" indent="0"/>
            <a:r>
              <a:rPr lang="fr-FR" sz="1600" dirty="0" smtClean="0"/>
              <a:t>intelligent</a:t>
            </a:r>
          </a:p>
          <a:p>
            <a:pPr marL="0" lvl="0" indent="0"/>
            <a:endParaRPr lang="fr-FR" sz="1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36" y="2918460"/>
            <a:ext cx="1461770" cy="14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69" name="Google Shape;269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3600" dirty="0"/>
              <a:t>T</a:t>
            </a:r>
            <a:r>
              <a:rPr lang="fr-FR" sz="3600" dirty="0" smtClean="0"/>
              <a:t>aille </a:t>
            </a:r>
            <a:r>
              <a:rPr lang="fr-FR" sz="3600" dirty="0" smtClean="0"/>
              <a:t>de marché</a:t>
            </a:r>
            <a:endParaRPr sz="3600"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76" name="Google Shape;276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8;p33"/>
          <p:cNvSpPr txBox="1">
            <a:spLocks noGrp="1"/>
          </p:cNvSpPr>
          <p:nvPr>
            <p:ph type="title" idx="2"/>
          </p:nvPr>
        </p:nvSpPr>
        <p:spPr>
          <a:xfrm>
            <a:off x="646267" y="627351"/>
            <a:ext cx="7219309" cy="49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2400" dirty="0"/>
              <a:t>T</a:t>
            </a:r>
            <a:r>
              <a:rPr lang="fr-FR" sz="2400" dirty="0" smtClean="0"/>
              <a:t>aille </a:t>
            </a:r>
            <a:r>
              <a:rPr lang="fr-FR" sz="2400" dirty="0"/>
              <a:t>de </a:t>
            </a:r>
            <a:r>
              <a:rPr lang="fr-FR" sz="2400" dirty="0" smtClean="0"/>
              <a:t>marché (Maroc)</a:t>
            </a:r>
            <a:r>
              <a:rPr lang="fr-FR" b="1" dirty="0" smtClean="0"/>
              <a:t>:</a:t>
            </a:r>
            <a:endParaRPr b="1" dirty="0"/>
          </a:p>
        </p:txBody>
      </p:sp>
      <p:pic>
        <p:nvPicPr>
          <p:cNvPr id="3074" name="Picture 2" descr="https://cdn.discordapp.com/attachments/1131918711708733460/1132459255929245807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41" y="1269730"/>
            <a:ext cx="6631635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66" name="Google Shape;266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69" name="Google Shape;269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2" name="Google Shape;272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3600" dirty="0" smtClean="0"/>
              <a:t>Marché </a:t>
            </a:r>
            <a:r>
              <a:rPr lang="fr-FR" sz="3600" dirty="0"/>
              <a:t>cible </a:t>
            </a:r>
            <a:r>
              <a:rPr lang="fr-FR" sz="3600" dirty="0" smtClean="0"/>
              <a:t>: </a:t>
            </a:r>
            <a:endParaRPr sz="3600"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76" name="Google Shape;276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330</Words>
  <Application>Microsoft Office PowerPoint</Application>
  <PresentationFormat>Affichage à l'écran (16:9)</PresentationFormat>
  <Paragraphs>89</Paragraphs>
  <Slides>17</Slides>
  <Notes>17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Source Code Pro</vt:lpstr>
      <vt:lpstr>Quantico</vt:lpstr>
      <vt:lpstr>Arial</vt:lpstr>
      <vt:lpstr>New Operating System Design Pitch Deck by Slidesgo</vt:lpstr>
      <vt:lpstr>ProfAssist</vt:lpstr>
      <vt:lpstr>&lt;/ Meet  Equipe-5</vt:lpstr>
      <vt:lpstr>Problématiques &amp; solutions</vt:lpstr>
      <vt:lpstr>Problématiques:</vt:lpstr>
      <vt:lpstr>Proposition de la valeur unique</vt:lpstr>
      <vt:lpstr>Proposition de la valeur unique:</vt:lpstr>
      <vt:lpstr>Taille de marché</vt:lpstr>
      <vt:lpstr>Taille de marché (Maroc):</vt:lpstr>
      <vt:lpstr>Marché cible : </vt:lpstr>
      <vt:lpstr>Marché cible :</vt:lpstr>
      <vt:lpstr>Financial</vt:lpstr>
      <vt:lpstr>Financial:</vt:lpstr>
      <vt:lpstr>Source de revenus:</vt:lpstr>
      <vt:lpstr>Time line</vt:lpstr>
      <vt:lpstr>Time line :</vt:lpstr>
      <vt:lpstr>Présentation PowerPoint</vt:lpstr>
      <vt:lpstr>Financial: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ProfAssist</dc:title>
  <cp:lastModifiedBy>Najib</cp:lastModifiedBy>
  <cp:revision>26</cp:revision>
  <dcterms:modified xsi:type="dcterms:W3CDTF">2023-07-23T06:26:51Z</dcterms:modified>
</cp:coreProperties>
</file>